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9" r:id="rId3"/>
    <p:sldId id="260" r:id="rId4"/>
    <p:sldId id="261" r:id="rId5"/>
    <p:sldId id="257" r:id="rId6"/>
    <p:sldId id="262" r:id="rId7"/>
    <p:sldId id="263" r:id="rId8"/>
    <p:sldId id="264" r:id="rId9"/>
    <p:sldId id="265" r:id="rId10"/>
    <p:sldId id="266" r:id="rId11"/>
    <p:sldId id="258"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7" d="100"/>
          <a:sy n="67" d="100"/>
        </p:scale>
        <p:origin x="-102" y="-12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7157996F-E9C1-48BA-A605-E47856BE2D03}" type="datetimeFigureOut">
              <a:rPr lang="en-US" smtClean="0"/>
              <a:t>4/22/2014</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6A7A8FB7-99B3-4063-A36C-E1B7BEDD701A}"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157996F-E9C1-48BA-A605-E47856BE2D03}" type="datetimeFigureOut">
              <a:rPr lang="en-US" smtClean="0"/>
              <a:t>4/22/2014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A7A8FB7-99B3-4063-A36C-E1B7BEDD701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157996F-E9C1-48BA-A605-E47856BE2D03}" type="datetimeFigureOut">
              <a:rPr lang="en-US" smtClean="0"/>
              <a:t>4/22/2014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A7A8FB7-99B3-4063-A36C-E1B7BEDD701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157996F-E9C1-48BA-A605-E47856BE2D03}" type="datetimeFigureOut">
              <a:rPr lang="en-US" smtClean="0"/>
              <a:t>4/22/2014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A7A8FB7-99B3-4063-A36C-E1B7BEDD701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7157996F-E9C1-48BA-A605-E47856BE2D03}" type="datetimeFigureOut">
              <a:rPr lang="en-US" smtClean="0"/>
              <a:t>4/22/2014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A7A8FB7-99B3-4063-A36C-E1B7BEDD701A}"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157996F-E9C1-48BA-A605-E47856BE2D03}" type="datetimeFigureOut">
              <a:rPr lang="en-US" smtClean="0"/>
              <a:t>4/22/2014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A7A8FB7-99B3-4063-A36C-E1B7BEDD701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157996F-E9C1-48BA-A605-E47856BE2D03}" type="datetimeFigureOut">
              <a:rPr lang="en-US" smtClean="0"/>
              <a:t>4/22/2014</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6A7A8FB7-99B3-4063-A36C-E1B7BEDD701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7157996F-E9C1-48BA-A605-E47856BE2D03}" type="datetimeFigureOut">
              <a:rPr lang="en-US" smtClean="0"/>
              <a:t>4/22/2014</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6A7A8FB7-99B3-4063-A36C-E1B7BEDD701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7157996F-E9C1-48BA-A605-E47856BE2D03}" type="datetimeFigureOut">
              <a:rPr lang="en-US" smtClean="0"/>
              <a:t>4/22/2014</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6A7A8FB7-99B3-4063-A36C-E1B7BEDD701A}"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157996F-E9C1-48BA-A605-E47856BE2D03}" type="datetimeFigureOut">
              <a:rPr lang="en-US" smtClean="0"/>
              <a:t>4/22/2014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A7A8FB7-99B3-4063-A36C-E1B7BEDD701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7157996F-E9C1-48BA-A605-E47856BE2D03}" type="datetimeFigureOut">
              <a:rPr lang="en-US" smtClean="0"/>
              <a:t>4/22/2014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A7A8FB7-99B3-4063-A36C-E1B7BEDD701A}"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7157996F-E9C1-48BA-A605-E47856BE2D03}" type="datetimeFigureOut">
              <a:rPr lang="en-US" smtClean="0"/>
              <a:t>4/22/2014</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6A7A8FB7-99B3-4063-A36C-E1B7BEDD701A}"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edweek.org/ew/articles/2011/03/17/25ileap.h30.html" TargetMode="External"/><Relationship Id="rId2" Type="http://schemas.openxmlformats.org/officeDocument/2006/relationships/hyperlink" Target="http://www.ed.gov/oii-news/competency-based-learning-or-personalized-learning" TargetMode="External"/><Relationship Id="rId1" Type="http://schemas.openxmlformats.org/officeDocument/2006/relationships/slideLayout" Target="../slideLayouts/slideLayout2.xml"/><Relationship Id="rId4" Type="http://schemas.openxmlformats.org/officeDocument/2006/relationships/hyperlink" Target="http://barbarabray.net/tag/personalized-learning/"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Personalized Learning</a:t>
            </a:r>
            <a:endParaRPr lang="en-US" dirty="0"/>
          </a:p>
        </p:txBody>
      </p:sp>
      <p:sp>
        <p:nvSpPr>
          <p:cNvPr id="3" name="Subtitle 2"/>
          <p:cNvSpPr>
            <a:spLocks noGrp="1"/>
          </p:cNvSpPr>
          <p:nvPr>
            <p:ph type="subTitle" idx="1"/>
          </p:nvPr>
        </p:nvSpPr>
        <p:spPr/>
        <p:txBody>
          <a:bodyPr/>
          <a:lstStyle/>
          <a:p>
            <a:r>
              <a:rPr lang="en-US" dirty="0" smtClean="0"/>
              <a:t>Steve Russell</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Reflection</a:t>
            </a:r>
            <a:endParaRPr lang="en-US" dirty="0"/>
          </a:p>
        </p:txBody>
      </p:sp>
      <p:sp>
        <p:nvSpPr>
          <p:cNvPr id="3" name="Content Placeholder 2"/>
          <p:cNvSpPr>
            <a:spLocks noGrp="1"/>
          </p:cNvSpPr>
          <p:nvPr>
            <p:ph idx="1"/>
          </p:nvPr>
        </p:nvSpPr>
        <p:spPr/>
        <p:txBody>
          <a:bodyPr/>
          <a:lstStyle/>
          <a:p>
            <a:r>
              <a:rPr lang="en-US" dirty="0" smtClean="0"/>
              <a:t>Let’s talk about Money…</a:t>
            </a:r>
          </a:p>
          <a:p>
            <a:pPr lvl="1"/>
            <a:r>
              <a:rPr lang="en-US" dirty="0" smtClean="0"/>
              <a:t>In my research, I came across many articles about grant money offered to schools, counties, or states for their participation in new programs. Many new programs created with the technology bump and implementation of personalized learning</a:t>
            </a:r>
          </a:p>
          <a:p>
            <a:pPr lvl="1"/>
            <a:r>
              <a:rPr lang="en-US" dirty="0" smtClean="0"/>
              <a:t>It makes me a little sick that companies and corporations can take advantage of education.</a:t>
            </a:r>
          </a:p>
          <a:p>
            <a:pPr lvl="2">
              <a:buNone/>
            </a:pPr>
            <a:r>
              <a:rPr lang="en-US" dirty="0" smtClean="0"/>
              <a:t>	</a:t>
            </a:r>
            <a:r>
              <a:rPr lang="en-US" dirty="0" smtClean="0"/>
              <a:t>For example:  Algebraic Thinking…WOW</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 Cited</a:t>
            </a:r>
            <a:endParaRPr lang="en-US" dirty="0"/>
          </a:p>
        </p:txBody>
      </p:sp>
      <p:sp>
        <p:nvSpPr>
          <p:cNvPr id="3" name="Content Placeholder 2"/>
          <p:cNvSpPr>
            <a:spLocks noGrp="1"/>
          </p:cNvSpPr>
          <p:nvPr>
            <p:ph idx="1"/>
          </p:nvPr>
        </p:nvSpPr>
        <p:spPr>
          <a:xfrm>
            <a:off x="1219200" y="1447800"/>
            <a:ext cx="7498080" cy="4800600"/>
          </a:xfrm>
        </p:spPr>
        <p:txBody>
          <a:bodyPr/>
          <a:lstStyle/>
          <a:p>
            <a:r>
              <a:rPr lang="en-US" dirty="0" smtClean="0">
                <a:hlinkClick r:id="rId2"/>
              </a:rPr>
              <a:t>http://www.ed.gov/oii-news/competency-based-learning-or-personalized-learning</a:t>
            </a:r>
            <a:endParaRPr lang="en-US" dirty="0" smtClean="0"/>
          </a:p>
          <a:p>
            <a:r>
              <a:rPr lang="en-US" dirty="0" smtClean="0">
                <a:hlinkClick r:id="rId3"/>
              </a:rPr>
              <a:t>http://www.edweek.org/ew/articles/2011/03/17/25ileap.h30.html</a:t>
            </a:r>
            <a:endParaRPr lang="en-US" dirty="0" smtClean="0"/>
          </a:p>
          <a:p>
            <a:r>
              <a:rPr lang="en-US" dirty="0" smtClean="0">
                <a:hlinkClick r:id="rId4"/>
              </a:rPr>
              <a:t>http://barbarabray.net/tag/personalized-learning</a:t>
            </a:r>
            <a:r>
              <a:rPr lang="en-US" dirty="0" smtClean="0">
                <a:hlinkClick r:id="rId4"/>
              </a:rPr>
              <a:t>/</a:t>
            </a:r>
            <a:endParaRPr lang="en-US" dirty="0" smtClean="0"/>
          </a:p>
          <a:p>
            <a:endParaRPr lang="en-US" dirty="0" smtClean="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lstStyle/>
          <a:p>
            <a:pPr>
              <a:buNone/>
            </a:pPr>
            <a:r>
              <a:rPr lang="en-US" dirty="0" smtClean="0"/>
              <a:t>Personalized </a:t>
            </a:r>
            <a:r>
              <a:rPr lang="en-US" dirty="0" smtClean="0"/>
              <a:t>L</a:t>
            </a:r>
            <a:r>
              <a:rPr lang="en-US" dirty="0" smtClean="0"/>
              <a:t>earning Globally:</a:t>
            </a:r>
          </a:p>
          <a:p>
            <a:pPr>
              <a:buNone/>
            </a:pPr>
            <a:endParaRPr lang="en-US" dirty="0" smtClean="0"/>
          </a:p>
          <a:p>
            <a:pPr>
              <a:lnSpc>
                <a:spcPct val="200000"/>
              </a:lnSpc>
            </a:pPr>
            <a:r>
              <a:rPr lang="en-US" dirty="0" smtClean="0"/>
              <a:t>Blended Learning</a:t>
            </a:r>
          </a:p>
          <a:p>
            <a:pPr>
              <a:lnSpc>
                <a:spcPct val="200000"/>
              </a:lnSpc>
            </a:pPr>
            <a:r>
              <a:rPr lang="en-US" dirty="0" smtClean="0"/>
              <a:t>Early College High Schools</a:t>
            </a:r>
          </a:p>
          <a:p>
            <a:pPr>
              <a:lnSpc>
                <a:spcPct val="200000"/>
              </a:lnSpc>
            </a:pPr>
            <a:r>
              <a:rPr lang="en-US" dirty="0" smtClean="0"/>
              <a:t>Project and Community based learning</a:t>
            </a:r>
            <a:endParaRPr lang="en-US" dirty="0"/>
          </a:p>
        </p:txBody>
      </p:sp>
      <p:pic>
        <p:nvPicPr>
          <p:cNvPr id="16386" name="Picture 2" descr="C:\Users\srussell\AppData\Local\Microsoft\Windows\Temporary Internet Files\Content.IE5\J34B664Y\MC910217034[1].png"/>
          <p:cNvPicPr>
            <a:picLocks noChangeAspect="1" noChangeArrowheads="1"/>
          </p:cNvPicPr>
          <p:nvPr/>
        </p:nvPicPr>
        <p:blipFill>
          <a:blip r:embed="rId2" cstate="print"/>
          <a:srcRect/>
          <a:stretch>
            <a:fillRect/>
          </a:stretch>
        </p:blipFill>
        <p:spPr bwMode="auto">
          <a:xfrm>
            <a:off x="6172200" y="2209800"/>
            <a:ext cx="2438400" cy="2004907"/>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lstStyle/>
          <a:p>
            <a:r>
              <a:rPr lang="en-US" dirty="0" smtClean="0"/>
              <a:t>Personalized Learning leads to better students engagement</a:t>
            </a:r>
          </a:p>
          <a:p>
            <a:pPr>
              <a:buNone/>
            </a:pPr>
            <a:endParaRPr lang="en-US" dirty="0" smtClean="0"/>
          </a:p>
          <a:p>
            <a:pPr>
              <a:buNone/>
            </a:pPr>
            <a:endParaRPr lang="en-US" dirty="0" smtClean="0"/>
          </a:p>
          <a:p>
            <a:r>
              <a:rPr lang="en-US" dirty="0" smtClean="0"/>
              <a:t>Content is…</a:t>
            </a:r>
          </a:p>
          <a:p>
            <a:pPr lvl="1"/>
            <a:r>
              <a:rPr lang="en-US" dirty="0" smtClean="0"/>
              <a:t>r</a:t>
            </a:r>
            <a:r>
              <a:rPr lang="en-US" dirty="0" smtClean="0"/>
              <a:t>elevant to each student</a:t>
            </a:r>
          </a:p>
          <a:p>
            <a:pPr lvl="1"/>
            <a:r>
              <a:rPr lang="en-US" dirty="0" smtClean="0"/>
              <a:t>t</a:t>
            </a:r>
            <a:r>
              <a:rPr lang="en-US" dirty="0" smtClean="0"/>
              <a:t>ailored to each students’ needs</a:t>
            </a:r>
            <a:endParaRPr lang="en-US" dirty="0"/>
          </a:p>
        </p:txBody>
      </p:sp>
      <p:pic>
        <p:nvPicPr>
          <p:cNvPr id="17410" name="Picture 2" descr="C:\Users\srussell\AppData\Local\Microsoft\Windows\Temporary Internet Files\Content.IE5\85FR0ES2\MC900281970[1].wmf"/>
          <p:cNvPicPr>
            <a:picLocks noChangeAspect="1" noChangeArrowheads="1"/>
          </p:cNvPicPr>
          <p:nvPr/>
        </p:nvPicPr>
        <p:blipFill>
          <a:blip r:embed="rId2" cstate="print"/>
          <a:srcRect/>
          <a:stretch>
            <a:fillRect/>
          </a:stretch>
        </p:blipFill>
        <p:spPr bwMode="auto">
          <a:xfrm>
            <a:off x="6096000" y="2286000"/>
            <a:ext cx="2590800" cy="2454097"/>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a:xfrm>
            <a:off x="1435608" y="1447800"/>
            <a:ext cx="7327392" cy="2057400"/>
          </a:xfrm>
        </p:spPr>
        <p:txBody>
          <a:bodyPr/>
          <a:lstStyle/>
          <a:p>
            <a:r>
              <a:rPr lang="en-US" dirty="0" smtClean="0"/>
              <a:t>In the classroom…</a:t>
            </a:r>
          </a:p>
          <a:p>
            <a:pPr lvl="1"/>
            <a:r>
              <a:rPr lang="en-US" dirty="0" smtClean="0"/>
              <a:t>Technology can be used to facilitate personalized learning</a:t>
            </a:r>
          </a:p>
          <a:p>
            <a:pPr lvl="8">
              <a:buNone/>
            </a:pPr>
            <a:endParaRPr lang="en-US" dirty="0"/>
          </a:p>
        </p:txBody>
      </p:sp>
      <p:sp>
        <p:nvSpPr>
          <p:cNvPr id="4" name="TextBox 3"/>
          <p:cNvSpPr txBox="1"/>
          <p:nvPr/>
        </p:nvSpPr>
        <p:spPr>
          <a:xfrm>
            <a:off x="5715000" y="3962400"/>
            <a:ext cx="3048000" cy="1815882"/>
          </a:xfrm>
          <a:prstGeom prst="rect">
            <a:avLst/>
          </a:prstGeom>
          <a:noFill/>
        </p:spPr>
        <p:txBody>
          <a:bodyPr wrap="square" rtlCol="0">
            <a:spAutoFit/>
          </a:bodyPr>
          <a:lstStyle/>
          <a:p>
            <a:r>
              <a:rPr lang="en-US" sz="2800" dirty="0" smtClean="0">
                <a:solidFill>
                  <a:srgbClr val="00B050"/>
                </a:solidFill>
              </a:rPr>
              <a:t>For example, the SMART board is an interactive white board</a:t>
            </a:r>
            <a:endParaRPr lang="en-US" sz="2800" dirty="0">
              <a:solidFill>
                <a:srgbClr val="00B050"/>
              </a:solidFill>
            </a:endParaRPr>
          </a:p>
        </p:txBody>
      </p:sp>
      <p:pic>
        <p:nvPicPr>
          <p:cNvPr id="18434" name="Picture 2" descr="http://www.edweek.org/media/2011/03/09/tc_ileap_lede_515.jpg"/>
          <p:cNvPicPr>
            <a:picLocks noChangeAspect="1" noChangeArrowheads="1"/>
          </p:cNvPicPr>
          <p:nvPr/>
        </p:nvPicPr>
        <p:blipFill>
          <a:blip r:embed="rId2" cstate="print"/>
          <a:srcRect/>
          <a:stretch>
            <a:fillRect/>
          </a:stretch>
        </p:blipFill>
        <p:spPr bwMode="auto">
          <a:xfrm>
            <a:off x="762000" y="3429000"/>
            <a:ext cx="4447731" cy="2962275"/>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lstStyle/>
          <a:p>
            <a:r>
              <a:rPr lang="en-US" dirty="0" smtClean="0"/>
              <a:t>Digital tools can take the a dream of personalized learning for each student and make it a reality</a:t>
            </a:r>
            <a:endParaRPr lang="en-US" dirty="0"/>
          </a:p>
        </p:txBody>
      </p:sp>
      <p:pic>
        <p:nvPicPr>
          <p:cNvPr id="11266" name="Picture 2" descr="http://www.edweek.org/media/2010/01/28/dd_customlearning_515.jpg"/>
          <p:cNvPicPr>
            <a:picLocks noChangeAspect="1" noChangeArrowheads="1"/>
          </p:cNvPicPr>
          <p:nvPr/>
        </p:nvPicPr>
        <p:blipFill>
          <a:blip r:embed="rId2" cstate="print"/>
          <a:srcRect/>
          <a:stretch>
            <a:fillRect/>
          </a:stretch>
        </p:blipFill>
        <p:spPr bwMode="auto">
          <a:xfrm>
            <a:off x="4495800" y="3581400"/>
            <a:ext cx="3810000" cy="258932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a:xfrm>
            <a:off x="1295400" y="1828800"/>
            <a:ext cx="7498080" cy="4800600"/>
          </a:xfrm>
        </p:spPr>
        <p:txBody>
          <a:bodyPr/>
          <a:lstStyle/>
          <a:p>
            <a:r>
              <a:rPr lang="en-US" dirty="0" smtClean="0"/>
              <a:t>Data Driven</a:t>
            </a:r>
          </a:p>
          <a:p>
            <a:endParaRPr lang="en-US" dirty="0" smtClean="0"/>
          </a:p>
          <a:p>
            <a:pPr lvl="1"/>
            <a:r>
              <a:rPr lang="en-US" dirty="0" smtClean="0"/>
              <a:t>Not only are students using technology, but so are the teachers. Technology is being used to assess students, and keep track of students progress.</a:t>
            </a:r>
            <a:endParaRPr lang="en-US" dirty="0"/>
          </a:p>
        </p:txBody>
      </p:sp>
      <p:pic>
        <p:nvPicPr>
          <p:cNvPr id="31746" name="Picture 2" descr="C:\Users\srussell\AppData\Local\Microsoft\Windows\Temporary Internet Files\Content.IE5\RP28P13P\MC900312664[1].wmf"/>
          <p:cNvPicPr>
            <a:picLocks noChangeAspect="1" noChangeArrowheads="1"/>
          </p:cNvPicPr>
          <p:nvPr/>
        </p:nvPicPr>
        <p:blipFill>
          <a:blip r:embed="rId2" cstate="print"/>
          <a:srcRect/>
          <a:stretch>
            <a:fillRect/>
          </a:stretch>
        </p:blipFill>
        <p:spPr bwMode="auto">
          <a:xfrm>
            <a:off x="5791200" y="457200"/>
            <a:ext cx="2286000" cy="2077763"/>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Reflection</a:t>
            </a:r>
            <a:endParaRPr lang="en-US" dirty="0"/>
          </a:p>
        </p:txBody>
      </p:sp>
      <p:sp>
        <p:nvSpPr>
          <p:cNvPr id="3" name="Content Placeholder 2"/>
          <p:cNvSpPr>
            <a:spLocks noGrp="1"/>
          </p:cNvSpPr>
          <p:nvPr>
            <p:ph idx="1"/>
          </p:nvPr>
        </p:nvSpPr>
        <p:spPr>
          <a:xfrm>
            <a:off x="1435608" y="1447800"/>
            <a:ext cx="7498080" cy="2514600"/>
          </a:xfrm>
        </p:spPr>
        <p:txBody>
          <a:bodyPr/>
          <a:lstStyle/>
          <a:p>
            <a:r>
              <a:rPr lang="en-US" dirty="0" smtClean="0"/>
              <a:t>Initial thoughts…</a:t>
            </a:r>
          </a:p>
          <a:p>
            <a:pPr lvl="1"/>
            <a:r>
              <a:rPr lang="en-US" dirty="0" smtClean="0"/>
              <a:t>I do not think of technology initially</a:t>
            </a:r>
          </a:p>
          <a:p>
            <a:pPr lvl="1"/>
            <a:r>
              <a:rPr lang="en-US" dirty="0" smtClean="0"/>
              <a:t>I think of small group settings</a:t>
            </a:r>
          </a:p>
          <a:p>
            <a:pPr lvl="2"/>
            <a:r>
              <a:rPr lang="en-US" dirty="0" smtClean="0"/>
              <a:t>Each group has appropriately tiered problems.</a:t>
            </a:r>
            <a:endParaRPr lang="en-US" dirty="0" smtClean="0"/>
          </a:p>
          <a:p>
            <a:pPr lvl="2">
              <a:buNone/>
            </a:pPr>
            <a:endParaRPr lang="en-US" dirty="0" smtClean="0"/>
          </a:p>
          <a:p>
            <a:pPr lvl="2">
              <a:buNone/>
            </a:pPr>
            <a:endParaRPr lang="en-US" dirty="0" smtClean="0"/>
          </a:p>
          <a:p>
            <a:pPr lvl="2">
              <a:buNone/>
            </a:pPr>
            <a:endParaRPr lang="en-US" dirty="0" smtClean="0"/>
          </a:p>
          <a:p>
            <a:pPr lvl="2">
              <a:buNone/>
            </a:pPr>
            <a:endParaRPr lang="en-US" dirty="0" smtClean="0"/>
          </a:p>
          <a:p>
            <a:pPr lvl="2">
              <a:buNone/>
            </a:pPr>
            <a:endParaRPr lang="en-US" dirty="0" smtClean="0"/>
          </a:p>
        </p:txBody>
      </p:sp>
      <p:sp>
        <p:nvSpPr>
          <p:cNvPr id="4" name="Cloud Callout 3"/>
          <p:cNvSpPr/>
          <p:nvPr/>
        </p:nvSpPr>
        <p:spPr>
          <a:xfrm>
            <a:off x="2133600" y="3505200"/>
            <a:ext cx="6324600" cy="2133600"/>
          </a:xfrm>
          <a:prstGeom prst="cloudCallout">
            <a:avLst>
              <a:gd name="adj1" fmla="val -46360"/>
              <a:gd name="adj2" fmla="val 7260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3124200" y="4114800"/>
            <a:ext cx="4724400" cy="830997"/>
          </a:xfrm>
          <a:prstGeom prst="rect">
            <a:avLst/>
          </a:prstGeom>
          <a:noFill/>
        </p:spPr>
        <p:txBody>
          <a:bodyPr wrap="square" rtlCol="0">
            <a:spAutoFit/>
          </a:bodyPr>
          <a:lstStyle/>
          <a:p>
            <a:r>
              <a:rPr lang="en-US" sz="2400" dirty="0" smtClean="0"/>
              <a:t>I am not sure technology works all the time…</a:t>
            </a:r>
            <a:endParaRPr lang="en-US"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Reflection</a:t>
            </a:r>
            <a:endParaRPr lang="en-US" dirty="0"/>
          </a:p>
        </p:txBody>
      </p:sp>
      <p:sp>
        <p:nvSpPr>
          <p:cNvPr id="3" name="Content Placeholder 2"/>
          <p:cNvSpPr>
            <a:spLocks noGrp="1"/>
          </p:cNvSpPr>
          <p:nvPr>
            <p:ph idx="1"/>
          </p:nvPr>
        </p:nvSpPr>
        <p:spPr/>
        <p:txBody>
          <a:bodyPr/>
          <a:lstStyle/>
          <a:p>
            <a:r>
              <a:rPr lang="en-US" dirty="0" smtClean="0"/>
              <a:t>After research…</a:t>
            </a:r>
          </a:p>
          <a:p>
            <a:pPr lvl="1"/>
            <a:r>
              <a:rPr lang="en-US" dirty="0" smtClean="0"/>
              <a:t>I am convinced that technology is not always the answer. If technology is an effective strategy to get through to a student then by all means use it.</a:t>
            </a:r>
          </a:p>
          <a:p>
            <a:pPr lvl="1"/>
            <a:r>
              <a:rPr lang="en-US" dirty="0" smtClean="0"/>
              <a:t>When I was a student, to came down to grabbing my attention. Most of the time, it was the energy of my teacher, not always the tools he/she used.</a:t>
            </a:r>
          </a:p>
          <a:p>
            <a:pPr lvl="1">
              <a:buNone/>
            </a:pPr>
            <a:endParaRPr lang="en-US" dirty="0" smtClean="0"/>
          </a:p>
          <a:p>
            <a:endParaRPr lang="en-US" dirty="0" smtClean="0"/>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Reflection</a:t>
            </a:r>
            <a:endParaRPr lang="en-US" dirty="0"/>
          </a:p>
        </p:txBody>
      </p:sp>
      <p:sp>
        <p:nvSpPr>
          <p:cNvPr id="3" name="Content Placeholder 2"/>
          <p:cNvSpPr>
            <a:spLocks noGrp="1"/>
          </p:cNvSpPr>
          <p:nvPr>
            <p:ph idx="1"/>
          </p:nvPr>
        </p:nvSpPr>
        <p:spPr/>
        <p:txBody>
          <a:bodyPr/>
          <a:lstStyle/>
          <a:p>
            <a:r>
              <a:rPr lang="en-US" dirty="0" smtClean="0"/>
              <a:t>What I have noticed about some technology…</a:t>
            </a:r>
          </a:p>
          <a:p>
            <a:endParaRPr lang="en-US" dirty="0" smtClean="0"/>
          </a:p>
          <a:p>
            <a:pPr lvl="1"/>
            <a:r>
              <a:rPr lang="en-US" dirty="0" smtClean="0"/>
              <a:t>We have SMART boards and a </a:t>
            </a:r>
            <a:r>
              <a:rPr lang="en-US" dirty="0" err="1" smtClean="0"/>
              <a:t>rolley</a:t>
            </a:r>
            <a:r>
              <a:rPr lang="en-US" dirty="0" smtClean="0"/>
              <a:t> cart for </a:t>
            </a:r>
            <a:r>
              <a:rPr lang="en-US" dirty="0" err="1" smtClean="0"/>
              <a:t>wifi</a:t>
            </a:r>
            <a:r>
              <a:rPr lang="en-US" dirty="0" smtClean="0"/>
              <a:t> stations. I notice that many of the staff who tries to used these tools make many mistakes and are not trained very well.</a:t>
            </a:r>
          </a:p>
          <a:p>
            <a:pPr lvl="1"/>
            <a:endParaRPr lang="en-US" dirty="0"/>
          </a:p>
        </p:txBody>
      </p:sp>
      <p:pic>
        <p:nvPicPr>
          <p:cNvPr id="32770" name="Picture 2" descr="C:\Program Files (x86)\Microsoft Office\MEDIA\CAGCAT10\j0234657.wmf"/>
          <p:cNvPicPr>
            <a:picLocks noChangeAspect="1" noChangeArrowheads="1"/>
          </p:cNvPicPr>
          <p:nvPr/>
        </p:nvPicPr>
        <p:blipFill>
          <a:blip r:embed="rId2" cstate="print"/>
          <a:srcRect/>
          <a:stretch>
            <a:fillRect/>
          </a:stretch>
        </p:blipFill>
        <p:spPr bwMode="auto">
          <a:xfrm>
            <a:off x="6934200" y="4953000"/>
            <a:ext cx="1713586" cy="1667866"/>
          </a:xfrm>
          <a:prstGeom prst="rect">
            <a:avLst/>
          </a:prstGeom>
          <a:noFill/>
        </p:spPr>
      </p:pic>
      <p:pic>
        <p:nvPicPr>
          <p:cNvPr id="32771" name="Picture 3" descr="C:\Users\srussell\AppData\Local\Microsoft\Windows\Temporary Internet Files\Content.IE5\UCM81I7P\MP900341697[1].jpg"/>
          <p:cNvPicPr>
            <a:picLocks noChangeAspect="1" noChangeArrowheads="1"/>
          </p:cNvPicPr>
          <p:nvPr/>
        </p:nvPicPr>
        <p:blipFill>
          <a:blip r:embed="rId3" cstate="print"/>
          <a:srcRect/>
          <a:stretch>
            <a:fillRect/>
          </a:stretch>
        </p:blipFill>
        <p:spPr bwMode="auto">
          <a:xfrm>
            <a:off x="1371600" y="4953000"/>
            <a:ext cx="2256090" cy="1609344"/>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153</TotalTime>
  <Words>335</Words>
  <Application>Microsoft Office PowerPoint</Application>
  <PresentationFormat>On-screen Show (4:3)</PresentationFormat>
  <Paragraphs>52</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Solstice</vt:lpstr>
      <vt:lpstr>Personalized Learning</vt:lpstr>
      <vt:lpstr>Summary</vt:lpstr>
      <vt:lpstr>Summary</vt:lpstr>
      <vt:lpstr>Summary</vt:lpstr>
      <vt:lpstr>Summary</vt:lpstr>
      <vt:lpstr>Summary</vt:lpstr>
      <vt:lpstr>Reflection</vt:lpstr>
      <vt:lpstr>Reflection</vt:lpstr>
      <vt:lpstr>Reflection</vt:lpstr>
      <vt:lpstr>Reflection</vt:lpstr>
      <vt:lpstr>Work Cited</vt:lpstr>
    </vt:vector>
  </TitlesOfParts>
  <Company>BCPS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Personalized Learning</dc:title>
  <dc:creator>srussell</dc:creator>
  <cp:lastModifiedBy>srussell</cp:lastModifiedBy>
  <cp:revision>20</cp:revision>
  <dcterms:created xsi:type="dcterms:W3CDTF">2014-04-22T16:36:34Z</dcterms:created>
  <dcterms:modified xsi:type="dcterms:W3CDTF">2014-04-22T19:10:01Z</dcterms:modified>
</cp:coreProperties>
</file>